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8" r:id="rId10"/>
    <p:sldId id="264" r:id="rId11"/>
    <p:sldId id="265" r:id="rId12"/>
    <p:sldId id="266" r:id="rId13"/>
    <p:sldId id="267" r:id="rId14"/>
    <p:sldId id="268" r:id="rId15"/>
    <p:sldId id="272" r:id="rId16"/>
    <p:sldId id="270" r:id="rId17"/>
    <p:sldId id="271" r:id="rId18"/>
    <p:sldId id="273" r:id="rId19"/>
    <p:sldId id="274" r:id="rId20"/>
    <p:sldId id="275" r:id="rId21"/>
    <p:sldId id="276" r:id="rId22"/>
    <p:sldId id="269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ngn15401@gmail.com" userId="d0d477fd1ffd970c" providerId="LiveId" clId="{2E1E9019-56AE-4D94-AF08-28BBF8394F89}"/>
    <pc:docChg chg="modSld">
      <pc:chgData name="gngn15401@gmail.com" userId="d0d477fd1ffd970c" providerId="LiveId" clId="{2E1E9019-56AE-4D94-AF08-28BBF8394F89}" dt="2021-06-20T14:18:23.290" v="86" actId="1076"/>
      <pc:docMkLst>
        <pc:docMk/>
      </pc:docMkLst>
      <pc:sldChg chg="modSp mod">
        <pc:chgData name="gngn15401@gmail.com" userId="d0d477fd1ffd970c" providerId="LiveId" clId="{2E1E9019-56AE-4D94-AF08-28BBF8394F89}" dt="2021-06-20T13:00:55.930" v="24" actId="20577"/>
        <pc:sldMkLst>
          <pc:docMk/>
          <pc:sldMk cId="0" sldId="258"/>
        </pc:sldMkLst>
        <pc:spChg chg="mod">
          <ac:chgData name="gngn15401@gmail.com" userId="d0d477fd1ffd970c" providerId="LiveId" clId="{2E1E9019-56AE-4D94-AF08-28BBF8394F89}" dt="2021-06-20T13:00:55.930" v="24" actId="20577"/>
          <ac:spMkLst>
            <pc:docMk/>
            <pc:sldMk cId="0" sldId="258"/>
            <ac:spMk id="108" creationId="{00000000-0000-0000-0000-000000000000}"/>
          </ac:spMkLst>
        </pc:spChg>
      </pc:sldChg>
      <pc:sldChg chg="modSp mod">
        <pc:chgData name="gngn15401@gmail.com" userId="d0d477fd1ffd970c" providerId="LiveId" clId="{2E1E9019-56AE-4D94-AF08-28BBF8394F89}" dt="2021-06-20T13:01:41.419" v="31" actId="20577"/>
        <pc:sldMkLst>
          <pc:docMk/>
          <pc:sldMk cId="0" sldId="259"/>
        </pc:sldMkLst>
        <pc:spChg chg="mod">
          <ac:chgData name="gngn15401@gmail.com" userId="d0d477fd1ffd970c" providerId="LiveId" clId="{2E1E9019-56AE-4D94-AF08-28BBF8394F89}" dt="2021-06-20T13:01:41.419" v="31" actId="20577"/>
          <ac:spMkLst>
            <pc:docMk/>
            <pc:sldMk cId="0" sldId="259"/>
            <ac:spMk id="115" creationId="{00000000-0000-0000-0000-000000000000}"/>
          </ac:spMkLst>
        </pc:spChg>
      </pc:sldChg>
      <pc:sldChg chg="modSp mod">
        <pc:chgData name="gngn15401@gmail.com" userId="d0d477fd1ffd970c" providerId="LiveId" clId="{2E1E9019-56AE-4D94-AF08-28BBF8394F89}" dt="2021-06-20T13:10:31.071" v="84" actId="14100"/>
        <pc:sldMkLst>
          <pc:docMk/>
          <pc:sldMk cId="0" sldId="263"/>
        </pc:sldMkLst>
        <pc:spChg chg="mod">
          <ac:chgData name="gngn15401@gmail.com" userId="d0d477fd1ffd970c" providerId="LiveId" clId="{2E1E9019-56AE-4D94-AF08-28BBF8394F89}" dt="2021-06-20T13:10:16.437" v="80" actId="1076"/>
          <ac:spMkLst>
            <pc:docMk/>
            <pc:sldMk cId="0" sldId="263"/>
            <ac:spMk id="141" creationId="{00000000-0000-0000-0000-000000000000}"/>
          </ac:spMkLst>
        </pc:spChg>
        <pc:spChg chg="mod">
          <ac:chgData name="gngn15401@gmail.com" userId="d0d477fd1ffd970c" providerId="LiveId" clId="{2E1E9019-56AE-4D94-AF08-28BBF8394F89}" dt="2021-06-20T13:10:23.566" v="82" actId="1076"/>
          <ac:spMkLst>
            <pc:docMk/>
            <pc:sldMk cId="0" sldId="263"/>
            <ac:spMk id="142" creationId="{00000000-0000-0000-0000-000000000000}"/>
          </ac:spMkLst>
        </pc:spChg>
        <pc:picChg chg="mod">
          <ac:chgData name="gngn15401@gmail.com" userId="d0d477fd1ffd970c" providerId="LiveId" clId="{2E1E9019-56AE-4D94-AF08-28BBF8394F89}" dt="2021-06-20T13:10:31.071" v="84" actId="14100"/>
          <ac:picMkLst>
            <pc:docMk/>
            <pc:sldMk cId="0" sldId="263"/>
            <ac:picMk id="143" creationId="{00000000-0000-0000-0000-000000000000}"/>
          </ac:picMkLst>
        </pc:picChg>
        <pc:picChg chg="mod">
          <ac:chgData name="gngn15401@gmail.com" userId="d0d477fd1ffd970c" providerId="LiveId" clId="{2E1E9019-56AE-4D94-AF08-28BBF8394F89}" dt="2021-06-20T13:10:27.560" v="83" actId="1076"/>
          <ac:picMkLst>
            <pc:docMk/>
            <pc:sldMk cId="0" sldId="263"/>
            <ac:picMk id="144" creationId="{00000000-0000-0000-0000-000000000000}"/>
          </ac:picMkLst>
        </pc:picChg>
      </pc:sldChg>
      <pc:sldChg chg="modSp mod">
        <pc:chgData name="gngn15401@gmail.com" userId="d0d477fd1ffd970c" providerId="LiveId" clId="{2E1E9019-56AE-4D94-AF08-28BBF8394F89}" dt="2021-06-20T14:18:23.290" v="86" actId="1076"/>
        <pc:sldMkLst>
          <pc:docMk/>
          <pc:sldMk cId="1827844435" sldId="275"/>
        </pc:sldMkLst>
        <pc:picChg chg="mod">
          <ac:chgData name="gngn15401@gmail.com" userId="d0d477fd1ffd970c" providerId="LiveId" clId="{2E1E9019-56AE-4D94-AF08-28BBF8394F89}" dt="2021-06-20T14:18:23.290" v="86" actId="1076"/>
          <ac:picMkLst>
            <pc:docMk/>
            <pc:sldMk cId="1827844435" sldId="275"/>
            <ac:picMk id="5" creationId="{BA12E517-4CAC-4789-9D5E-82B172FABBA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0ab352c32_0_1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0ab352c32_0_1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0ab352c32_0_1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0ab352c32_0_1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0ab352c32_0_1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0ab352c32_0_1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0ab352c32_0_1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e0ab352c32_0_1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3823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0ab352c32_0_1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0ab352c32_0_1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0ab352c3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0ab352c3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0ab352c32_0_1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e0ab352c32_0_1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0ab352c32_0_1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0ab352c32_0_1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0ab352c32_0_1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0ab352c32_0_1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0ab352c32_0_1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0ab352c32_0_1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0ab352c32_0_1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e0ab352c32_0_1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0ab352c32_0_1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0ab352c32_0_1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0ab352c32_0_1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0ab352c32_0_1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330817" y="601723"/>
            <a:ext cx="6477900" cy="21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Rockwell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330818" y="2793055"/>
            <a:ext cx="64779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 b="0" cap="none">
                <a:solidFill>
                  <a:schemeClr val="lt1"/>
                </a:solidFill>
              </a:defRPr>
            </a:lvl1pPr>
            <a:lvl2pPr lvl="1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35762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/>
          </p:nvPr>
        </p:nvSpPr>
        <p:spPr>
          <a:xfrm>
            <a:off x="1088684" y="603389"/>
            <a:ext cx="69684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 rot="5400000">
            <a:off x="3278845" y="-678351"/>
            <a:ext cx="2588100" cy="69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title"/>
          </p:nvPr>
        </p:nvSpPr>
        <p:spPr>
          <a:xfrm rot="5400000">
            <a:off x="5703745" y="1740880"/>
            <a:ext cx="3495000" cy="1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body" idx="1"/>
          </p:nvPr>
        </p:nvSpPr>
        <p:spPr>
          <a:xfrm rot="5400000">
            <a:off x="2155444" y="-472820"/>
            <a:ext cx="3495000" cy="56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23850" rtl="0">
              <a:spcBef>
                <a:spcPts val="800"/>
              </a:spcBef>
              <a:spcAft>
                <a:spcPts val="0"/>
              </a:spcAft>
              <a:buSzPts val="1500"/>
              <a:buChar char="•"/>
              <a:defRPr/>
            </a:lvl1pPr>
            <a:lvl2pPr marL="914400" lvl="1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3pPr>
            <a:lvl4pPr marL="1828800" lvl="3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4pPr>
            <a:lvl5pPr marL="2286000" lvl="4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5pPr>
            <a:lvl6pPr marL="2743200" lvl="5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6pPr>
            <a:lvl7pPr marL="3200400" lvl="6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7pPr>
            <a:lvl8pPr marL="3657600" lvl="7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8pPr>
            <a:lvl9pPr marL="4114800" lvl="8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1088684" y="603389"/>
            <a:ext cx="69684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1088684" y="1511799"/>
            <a:ext cx="6968400" cy="25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1330817" y="1317098"/>
            <a:ext cx="6482400" cy="14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Rockwell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1330817" y="2793853"/>
            <a:ext cx="64824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34275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1086913" y="603667"/>
            <a:ext cx="69702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1085498" y="1508158"/>
            <a:ext cx="3366600" cy="25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4690605" y="1513007"/>
            <a:ext cx="3366600" cy="25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1085393" y="603122"/>
            <a:ext cx="69717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1085393" y="1514662"/>
            <a:ext cx="33666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  <a:defRPr sz="17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1085393" y="2118202"/>
            <a:ext cx="3366600" cy="19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3"/>
          </p:nvPr>
        </p:nvSpPr>
        <p:spPr>
          <a:xfrm>
            <a:off x="4692019" y="1517252"/>
            <a:ext cx="33666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  <a:defRPr sz="17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4"/>
          </p:nvPr>
        </p:nvSpPr>
        <p:spPr>
          <a:xfrm>
            <a:off x="4692019" y="2116118"/>
            <a:ext cx="3366600" cy="1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1088684" y="603389"/>
            <a:ext cx="69684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1083503" y="599230"/>
            <a:ext cx="2221500" cy="18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ckwell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3547743" y="599231"/>
            <a:ext cx="4509300" cy="3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2"/>
          </p:nvPr>
        </p:nvSpPr>
        <p:spPr>
          <a:xfrm>
            <a:off x="1083503" y="2404118"/>
            <a:ext cx="2221500" cy="16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0"/>
          <p:cNvGrpSpPr/>
          <p:nvPr/>
        </p:nvGrpSpPr>
        <p:grpSpPr>
          <a:xfrm>
            <a:off x="5608040" y="361628"/>
            <a:ext cx="3055950" cy="3861900"/>
            <a:chOff x="7477387" y="482170"/>
            <a:chExt cx="4074600" cy="5149200"/>
          </a:xfrm>
        </p:grpSpPr>
        <p:sp>
          <p:nvSpPr>
            <p:cNvPr id="66" name="Google Shape;66;p10"/>
            <p:cNvSpPr/>
            <p:nvPr/>
          </p:nvSpPr>
          <p:spPr>
            <a:xfrm>
              <a:off x="7477387" y="482170"/>
              <a:ext cx="4074600" cy="5149200"/>
            </a:xfrm>
            <a:prstGeom prst="rect">
              <a:avLst/>
            </a:prstGeom>
            <a:blipFill rotWithShape="1">
              <a:blip r:embed="rId2">
                <a:alphaModFix amt="30000"/>
              </a:blip>
              <a:tile tx="0" ty="0" sx="100000" sy="100000" flip="none" algn="ctr"/>
            </a:blipFill>
            <a:ln>
              <a:noFill/>
            </a:ln>
            <a:effectLst>
              <a:outerShdw blurRad="127000" dist="228600" dir="4740000" sx="98000" sy="98000" algn="tl" rotWithShape="0">
                <a:srgbClr val="000000">
                  <a:alpha val="33725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0"/>
            <p:cNvSpPr/>
            <p:nvPr/>
          </p:nvSpPr>
          <p:spPr>
            <a:xfrm>
              <a:off x="7790446" y="812506"/>
              <a:ext cx="3450300" cy="4466400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ap="flat" cmpd="sng">
              <a:solidFill>
                <a:srgbClr val="3D352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1088404" y="847134"/>
            <a:ext cx="4149300" cy="14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ckwel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>
            <a:spLocks noGrp="1"/>
          </p:cNvSpPr>
          <p:nvPr>
            <p:ph type="pic" idx="2"/>
          </p:nvPr>
        </p:nvSpPr>
        <p:spPr>
          <a:xfrm>
            <a:off x="6093292" y="841906"/>
            <a:ext cx="2093400" cy="2899800"/>
          </a:xfrm>
          <a:prstGeom prst="rect">
            <a:avLst/>
          </a:prstGeom>
          <a:solidFill>
            <a:srgbClr val="7F7F7F">
              <a:alpha val="8000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>
            <a:off x="1087747" y="2294700"/>
            <a:ext cx="4143300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1085537" y="4102392"/>
            <a:ext cx="4145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>
            <a:off x="1085537" y="238980"/>
            <a:ext cx="41559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B4B4B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88684" y="603389"/>
            <a:ext cx="69684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ckwell"/>
              <a:buNone/>
              <a:defRPr sz="24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88684" y="1511799"/>
            <a:ext cx="6968400" cy="25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238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175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857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857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857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857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857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0" y="2716718"/>
            <a:ext cx="9144000" cy="1879500"/>
          </a:xfrm>
          <a:prstGeom prst="rect">
            <a:avLst/>
          </a:prstGeom>
          <a:gradFill>
            <a:gsLst>
              <a:gs pos="0">
                <a:srgbClr val="454545">
                  <a:alpha val="0"/>
                </a:srgbClr>
              </a:gs>
              <a:gs pos="100000">
                <a:srgbClr val="454545">
                  <a:alpha val="8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4">
            <a:alphaModFix/>
          </a:blip>
          <a:srcRect t="1538" b="-1538"/>
          <a:stretch/>
        </p:blipFill>
        <p:spPr>
          <a:xfrm>
            <a:off x="0" y="4597003"/>
            <a:ext cx="9144000" cy="5572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Google Shape;13;p1"/>
          <p:cNvCxnSpPr/>
          <p:nvPr/>
        </p:nvCxnSpPr>
        <p:spPr>
          <a:xfrm>
            <a:off x="0" y="4603607"/>
            <a:ext cx="9144000" cy="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tw-hkt.blogspot.com/2019/05/java-gridbaglayout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ocs.oracle.com/en/java/javase/11/docs/api/java.desktop/javax/sound/sampled/UnsupportedAudioFileException.html" TargetMode="External"/><Relationship Id="rId4" Type="http://schemas.openxmlformats.org/officeDocument/2006/relationships/hyperlink" Target="http://tw.gitbook.net/java/java_networking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ctrTitle"/>
          </p:nvPr>
        </p:nvSpPr>
        <p:spPr>
          <a:xfrm>
            <a:off x="1330825" y="601725"/>
            <a:ext cx="6477900" cy="18201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神經衰弱</a:t>
            </a:r>
            <a:r>
              <a:rPr lang="zh-TW" altLang="en-US" dirty="0"/>
              <a:t>   </a:t>
            </a:r>
            <a:endParaRPr dirty="0"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1330825" y="2793044"/>
            <a:ext cx="6477900" cy="1557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rmAutofit/>
          </a:bodyPr>
          <a:lstStyle/>
          <a:p>
            <a:pPr marL="0" lvl="0" indent="0" algn="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組長:   ACS108128   楊斌翔</a:t>
            </a:r>
            <a:endParaRPr dirty="0"/>
          </a:p>
          <a:p>
            <a:pPr marL="0" lvl="0" indent="0" algn="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ACS108132   黃柏榕</a:t>
            </a:r>
            <a:endParaRPr dirty="0"/>
          </a:p>
          <a:p>
            <a:pPr marL="0" lvl="0" indent="0" algn="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ACS108140   呂柏謙</a:t>
            </a:r>
            <a:endParaRPr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EDA5204-D306-4ED4-A463-3508C8740634}"/>
              </a:ext>
            </a:extLst>
          </p:cNvPr>
          <p:cNvSpPr txBox="1"/>
          <p:nvPr/>
        </p:nvSpPr>
        <p:spPr>
          <a:xfrm>
            <a:off x="6310490" y="2222597"/>
            <a:ext cx="1769169" cy="570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solidFill>
                  <a:schemeClr val="bg1"/>
                </a:solidFill>
                <a:latin typeface="Rockwell" panose="02060603020205020403" pitchFamily="18" charset="0"/>
              </a:rPr>
              <a:t>第九組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dirty="0"/>
              <a:t>Server</a:t>
            </a:r>
            <a:r>
              <a:rPr lang="zh-TW" altLang="en-US" sz="3600" dirty="0"/>
              <a:t>端建立</a:t>
            </a:r>
            <a:endParaRPr sz="3600" dirty="0"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853" y="1017450"/>
            <a:ext cx="7057675" cy="380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body" idx="1"/>
          </p:nvPr>
        </p:nvSpPr>
        <p:spPr>
          <a:xfrm>
            <a:off x="5775600" y="3216775"/>
            <a:ext cx="3056700" cy="793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讀取client端所傳出的訊息並依照訊息種類不同執行不同的行動</a:t>
            </a:r>
            <a:endParaRPr dirty="0"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391350"/>
            <a:ext cx="5112636" cy="456887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600" dirty="0"/>
              <a:t>程式碼介紹</a:t>
            </a:r>
            <a:endParaRPr dirty="0"/>
          </a:p>
        </p:txBody>
      </p:sp>
      <p:sp>
        <p:nvSpPr>
          <p:cNvPr id="159" name="Google Shape;159;p23"/>
          <p:cNvSpPr/>
          <p:nvPr/>
        </p:nvSpPr>
        <p:spPr>
          <a:xfrm>
            <a:off x="385775" y="1307200"/>
            <a:ext cx="4982700" cy="793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3"/>
          <p:cNvSpPr/>
          <p:nvPr/>
        </p:nvSpPr>
        <p:spPr>
          <a:xfrm>
            <a:off x="417900" y="2164550"/>
            <a:ext cx="4950600" cy="27957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1" name="Google Shape;161;p23"/>
          <p:cNvCxnSpPr>
            <a:stCxn id="160" idx="3"/>
            <a:endCxn id="156" idx="1"/>
          </p:cNvCxnSpPr>
          <p:nvPr/>
        </p:nvCxnSpPr>
        <p:spPr>
          <a:xfrm>
            <a:off x="5368500" y="3562400"/>
            <a:ext cx="407100" cy="510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DC28C7F2-D346-4968-8987-E5B35BC9D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600" y="1471720"/>
            <a:ext cx="2878862" cy="398229"/>
          </a:xfrm>
          <a:prstGeom prst="rect">
            <a:avLst/>
          </a:prstGeom>
        </p:spPr>
      </p:pic>
      <p:cxnSp>
        <p:nvCxnSpPr>
          <p:cNvPr id="10" name="Google Shape;170;p24">
            <a:extLst>
              <a:ext uri="{FF2B5EF4-FFF2-40B4-BE49-F238E27FC236}">
                <a16:creationId xmlns:a16="http://schemas.microsoft.com/office/drawing/2014/main" id="{85F26090-1B53-4B9B-9EEB-5081496A459E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5368475" y="1670835"/>
            <a:ext cx="407125" cy="32966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3600" dirty="0"/>
              <a:t>Client</a:t>
            </a:r>
            <a:r>
              <a:rPr lang="zh-TW" altLang="en-US" sz="3600" dirty="0"/>
              <a:t>端</a:t>
            </a:r>
            <a:endParaRPr dirty="0"/>
          </a:p>
        </p:txBody>
      </p:sp>
      <p:sp>
        <p:nvSpPr>
          <p:cNvPr id="167" name="Google Shape;167;p24"/>
          <p:cNvSpPr txBox="1">
            <a:spLocks noGrp="1"/>
          </p:cNvSpPr>
          <p:nvPr>
            <p:ph type="body" idx="1"/>
          </p:nvPr>
        </p:nvSpPr>
        <p:spPr>
          <a:xfrm>
            <a:off x="6808403" y="3269925"/>
            <a:ext cx="2256000" cy="554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版面配置</a:t>
            </a:r>
            <a:endParaRPr dirty="0"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6264750" cy="312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175" y="1152475"/>
            <a:ext cx="1981450" cy="1462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24"/>
          <p:cNvCxnSpPr/>
          <p:nvPr/>
        </p:nvCxnSpPr>
        <p:spPr>
          <a:xfrm rot="10800000" flipH="1">
            <a:off x="2239575" y="1650100"/>
            <a:ext cx="1886100" cy="128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4"/>
          <p:cNvCxnSpPr/>
          <p:nvPr/>
        </p:nvCxnSpPr>
        <p:spPr>
          <a:xfrm>
            <a:off x="2625325" y="1875225"/>
            <a:ext cx="1532400" cy="42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p24"/>
          <p:cNvCxnSpPr/>
          <p:nvPr/>
        </p:nvCxnSpPr>
        <p:spPr>
          <a:xfrm>
            <a:off x="2336000" y="2014550"/>
            <a:ext cx="1821600" cy="160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" name="Google Shape;174;p24"/>
          <p:cNvSpPr/>
          <p:nvPr/>
        </p:nvSpPr>
        <p:spPr>
          <a:xfrm>
            <a:off x="471500" y="3171825"/>
            <a:ext cx="6105000" cy="11037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5" name="Google Shape;175;p24"/>
          <p:cNvCxnSpPr>
            <a:stCxn id="174" idx="3"/>
          </p:cNvCxnSpPr>
          <p:nvPr/>
        </p:nvCxnSpPr>
        <p:spPr>
          <a:xfrm rot="10800000" flipH="1">
            <a:off x="6576500" y="3546975"/>
            <a:ext cx="324300" cy="1767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/>
              <a:t>連接</a:t>
            </a:r>
            <a:r>
              <a:rPr lang="en-US" altLang="zh-TW" dirty="0"/>
              <a:t>server</a:t>
            </a:r>
            <a:r>
              <a:rPr lang="zh-TW" altLang="en-US" dirty="0"/>
              <a:t>端</a:t>
            </a:r>
            <a:endParaRPr dirty="0"/>
          </a:p>
        </p:txBody>
      </p:sp>
      <p:sp>
        <p:nvSpPr>
          <p:cNvPr id="181" name="Google Shape;181;p25"/>
          <p:cNvSpPr txBox="1">
            <a:spLocks noGrp="1"/>
          </p:cNvSpPr>
          <p:nvPr>
            <p:ph type="body" idx="1"/>
          </p:nvPr>
        </p:nvSpPr>
        <p:spPr>
          <a:xfrm>
            <a:off x="4635025" y="2258700"/>
            <a:ext cx="3372000" cy="626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zh-TW" dirty="0"/>
              <a:t>client</a:t>
            </a:r>
            <a:r>
              <a:rPr lang="zh-TW" altLang="en-US" dirty="0"/>
              <a:t>端</a:t>
            </a:r>
            <a:r>
              <a:rPr lang="zh-TW" dirty="0"/>
              <a:t>傳送連線資訊給server端</a:t>
            </a:r>
            <a:endParaRPr dirty="0"/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100" y="1106900"/>
            <a:ext cx="3371850" cy="10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/>
          <p:nvPr/>
        </p:nvSpPr>
        <p:spPr>
          <a:xfrm>
            <a:off x="567925" y="2110975"/>
            <a:ext cx="182100" cy="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925" y="1106900"/>
            <a:ext cx="3580200" cy="31106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974ECAB2-B1B8-469B-AB3B-98297318D136}"/>
              </a:ext>
            </a:extLst>
          </p:cNvPr>
          <p:cNvCxnSpPr/>
          <p:nvPr/>
        </p:nvCxnSpPr>
        <p:spPr>
          <a:xfrm flipV="1">
            <a:off x="3218121" y="1793358"/>
            <a:ext cx="1495646" cy="6308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5DBB84DC-6B4D-4667-9E7C-454965E8A158}"/>
              </a:ext>
            </a:extLst>
          </p:cNvPr>
          <p:cNvCxnSpPr/>
          <p:nvPr/>
        </p:nvCxnSpPr>
        <p:spPr>
          <a:xfrm flipV="1">
            <a:off x="3459126" y="1984744"/>
            <a:ext cx="1254641" cy="58700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3600" dirty="0"/>
              <a:t>遊戲區域</a:t>
            </a:r>
            <a:endParaRPr dirty="0"/>
          </a:p>
        </p:txBody>
      </p:sp>
      <p:sp>
        <p:nvSpPr>
          <p:cNvPr id="190" name="Google Shape;190;p26"/>
          <p:cNvSpPr txBox="1">
            <a:spLocks noGrp="1"/>
          </p:cNvSpPr>
          <p:nvPr>
            <p:ph type="body" idx="1"/>
          </p:nvPr>
        </p:nvSpPr>
        <p:spPr>
          <a:xfrm>
            <a:off x="6611256" y="1152475"/>
            <a:ext cx="2221043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altLang="en-US" b="1" dirty="0"/>
              <a:t>卡牌顯示</a:t>
            </a:r>
            <a:r>
              <a:rPr lang="zh-TW" altLang="zh-TW" sz="1400" dirty="0"/>
              <a:t>，</a:t>
            </a:r>
            <a:r>
              <a:rPr lang="zh-TW" altLang="en-US" b="1" dirty="0"/>
              <a:t>圖片與按鈕位置相同</a:t>
            </a:r>
            <a:endParaRPr lang="en-US" altLang="zh-TW"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altLang="en-US" b="1" dirty="0"/>
              <a:t>卡牌位置</a:t>
            </a:r>
            <a:r>
              <a:rPr lang="zh-TW" altLang="zh-TW" sz="1400" dirty="0"/>
              <a:t>，</a:t>
            </a:r>
            <a:r>
              <a:rPr lang="zh-TW" altLang="en-US" sz="1400" dirty="0"/>
              <a:t>不同</a:t>
            </a:r>
            <a:r>
              <a:rPr lang="en-US" altLang="zh-TW" sz="1400" dirty="0"/>
              <a:t>level</a:t>
            </a:r>
            <a:r>
              <a:rPr lang="zh-TW" altLang="en-US" sz="1400" dirty="0"/>
              <a:t>位置不同</a:t>
            </a:r>
            <a:endParaRPr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949F413-BCF9-4019-8B06-D236E3FE0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82" y="1387856"/>
            <a:ext cx="1771230" cy="24153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9B933E2-02CF-43AF-810D-D0531DE31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412" y="1377740"/>
            <a:ext cx="4530332" cy="244557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A9844D4-0832-4982-A4E1-55C9FC672189}"/>
              </a:ext>
            </a:extLst>
          </p:cNvPr>
          <p:cNvSpPr/>
          <p:nvPr/>
        </p:nvSpPr>
        <p:spPr>
          <a:xfrm>
            <a:off x="2218660" y="1913600"/>
            <a:ext cx="3816000" cy="29088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BD8864C7-A4F4-46FD-915C-B770DE737432}"/>
              </a:ext>
            </a:extLst>
          </p:cNvPr>
          <p:cNvCxnSpPr>
            <a:stCxn id="8" idx="3"/>
          </p:cNvCxnSpPr>
          <p:nvPr/>
        </p:nvCxnSpPr>
        <p:spPr>
          <a:xfrm flipV="1">
            <a:off x="6034660" y="1623237"/>
            <a:ext cx="576597" cy="4358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50CA289F-1491-40D2-A5AD-B4A547D8A5DC}"/>
              </a:ext>
            </a:extLst>
          </p:cNvPr>
          <p:cNvSpPr/>
          <p:nvPr/>
        </p:nvSpPr>
        <p:spPr>
          <a:xfrm>
            <a:off x="2218660" y="2204484"/>
            <a:ext cx="3158883" cy="618545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E1E1532-9EB7-4E12-8621-3EE40CF310CA}"/>
              </a:ext>
            </a:extLst>
          </p:cNvPr>
          <p:cNvCxnSpPr>
            <a:cxnSpLocks/>
          </p:cNvCxnSpPr>
          <p:nvPr/>
        </p:nvCxnSpPr>
        <p:spPr>
          <a:xfrm flipV="1">
            <a:off x="5384800" y="2494847"/>
            <a:ext cx="1226456" cy="3729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174;p24">
            <a:extLst>
              <a:ext uri="{FF2B5EF4-FFF2-40B4-BE49-F238E27FC236}">
                <a16:creationId xmlns:a16="http://schemas.microsoft.com/office/drawing/2014/main" id="{6F43D86D-9EFF-4B6E-8810-B9D8BBBAB38A}"/>
              </a:ext>
            </a:extLst>
          </p:cNvPr>
          <p:cNvSpPr/>
          <p:nvPr/>
        </p:nvSpPr>
        <p:spPr>
          <a:xfrm>
            <a:off x="2218659" y="2198888"/>
            <a:ext cx="3166141" cy="618545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175;p24">
            <a:extLst>
              <a:ext uri="{FF2B5EF4-FFF2-40B4-BE49-F238E27FC236}">
                <a16:creationId xmlns:a16="http://schemas.microsoft.com/office/drawing/2014/main" id="{31A2197A-8E4B-414D-8B7A-06E22AC806F4}"/>
              </a:ext>
            </a:extLst>
          </p:cNvPr>
          <p:cNvCxnSpPr>
            <a:cxnSpLocks/>
          </p:cNvCxnSpPr>
          <p:nvPr/>
        </p:nvCxnSpPr>
        <p:spPr>
          <a:xfrm flipV="1">
            <a:off x="5377543" y="2489772"/>
            <a:ext cx="1240970" cy="42373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D1F3AE-6590-4E43-A684-BDF68456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背景設置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FAE0E88-E0AE-44A3-AD5E-097164F98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243" y="3558827"/>
            <a:ext cx="2198531" cy="89705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148AC3C-C626-4C5B-BC6B-E14497D8E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212" y="3039798"/>
            <a:ext cx="1960890" cy="193556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92C108B-DE1D-4AB0-94F2-09A506936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26" y="1290041"/>
            <a:ext cx="3688400" cy="271879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928D298-F7F1-41DC-BBEA-78EE6AE41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161" y="1290041"/>
            <a:ext cx="3456042" cy="174975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8D622C6-8428-4648-AACE-B63C0ABA7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8598" y="3483945"/>
            <a:ext cx="1667108" cy="1181265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0C5AC0E3-394C-4FC9-AB8E-8F15F472A532}"/>
              </a:ext>
            </a:extLst>
          </p:cNvPr>
          <p:cNvSpPr txBox="1"/>
          <p:nvPr/>
        </p:nvSpPr>
        <p:spPr>
          <a:xfrm>
            <a:off x="466387" y="851388"/>
            <a:ext cx="368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Rockwell" panose="02060603020205020403" pitchFamily="18" charset="0"/>
              </a:rPr>
              <a:t>BGM</a:t>
            </a:r>
            <a:endParaRPr lang="zh-TW" altLang="en-US" sz="24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C19AFB5-263C-4632-9FD1-7F65FBFFF4C5}"/>
              </a:ext>
            </a:extLst>
          </p:cNvPr>
          <p:cNvSpPr txBox="1"/>
          <p:nvPr/>
        </p:nvSpPr>
        <p:spPr>
          <a:xfrm>
            <a:off x="5455600" y="851388"/>
            <a:ext cx="368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Rockwell" panose="02060603020205020403" pitchFamily="18" charset="0"/>
              </a:rPr>
              <a:t>背景色</a:t>
            </a:r>
          </a:p>
        </p:txBody>
      </p:sp>
    </p:spTree>
    <p:extLst>
      <p:ext uri="{BB962C8B-B14F-4D97-AF65-F5344CB8AC3E}">
        <p14:creationId xmlns:p14="http://schemas.microsoft.com/office/powerpoint/2010/main" val="120882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9BE649-7B42-4C19-818C-E0CABE6CA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遊戲控制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4D0844D-2501-4694-9911-7BD1BA91E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9534" y="2162297"/>
            <a:ext cx="2110883" cy="783772"/>
          </a:xfrm>
        </p:spPr>
        <p:txBody>
          <a:bodyPr/>
          <a:lstStyle/>
          <a:p>
            <a:pPr marL="133350" indent="0">
              <a:buNone/>
            </a:pPr>
            <a:r>
              <a:rPr lang="zh-TW" altLang="en-US" dirty="0"/>
              <a:t>不同難度會顯示不同數量的卡牌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F124C6B-2B12-462E-A44D-5A8C2A76D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134" y="1181100"/>
            <a:ext cx="2440434" cy="336419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978FF89-F2EB-40F5-ACA3-BF28CD044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245" y="1181100"/>
            <a:ext cx="2576643" cy="62228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51D2D46-E579-45DA-A3F7-C2568CB55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048" y="3340117"/>
            <a:ext cx="3962953" cy="87165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198FF22-E053-425D-9FFF-E19BB7ABE9DA}"/>
              </a:ext>
            </a:extLst>
          </p:cNvPr>
          <p:cNvSpPr/>
          <p:nvPr/>
        </p:nvSpPr>
        <p:spPr>
          <a:xfrm>
            <a:off x="4076974" y="3340117"/>
            <a:ext cx="3962953" cy="89776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D01FB888-B0D7-4F7F-94F1-0B6A5BF8C9E6}"/>
              </a:ext>
            </a:extLst>
          </p:cNvPr>
          <p:cNvCxnSpPr>
            <a:cxnSpLocks/>
            <a:stCxn id="11" idx="0"/>
            <a:endCxn id="3" idx="2"/>
          </p:cNvCxnSpPr>
          <p:nvPr/>
        </p:nvCxnSpPr>
        <p:spPr>
          <a:xfrm flipH="1" flipV="1">
            <a:off x="5984976" y="2946069"/>
            <a:ext cx="73475" cy="394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13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706D67-6CB1-4392-8792-DC9C27E8F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玩家狀態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C62BFB3-E9EF-47AE-81BB-EAB8C2D11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02" y="1162027"/>
            <a:ext cx="3380231" cy="185988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AE3E604-F69A-4D7B-AE70-DD4625834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02" y="3180680"/>
            <a:ext cx="4643270" cy="96917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724F4E7-CEDF-4BF1-A561-4B4C425EC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78329"/>
            <a:ext cx="1998913" cy="92787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E321319-162B-410C-AB36-2D0A04EC7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2146916"/>
            <a:ext cx="1998913" cy="88781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D1B7F93-E943-43FC-A7D3-BD075C112344}"/>
              </a:ext>
            </a:extLst>
          </p:cNvPr>
          <p:cNvSpPr/>
          <p:nvPr/>
        </p:nvSpPr>
        <p:spPr>
          <a:xfrm>
            <a:off x="756000" y="1320793"/>
            <a:ext cx="3214433" cy="154577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9B7DEDC-77B2-4A55-82AA-741E45F4C365}"/>
              </a:ext>
            </a:extLst>
          </p:cNvPr>
          <p:cNvCxnSpPr>
            <a:cxnSpLocks/>
          </p:cNvCxnSpPr>
          <p:nvPr/>
        </p:nvCxnSpPr>
        <p:spPr>
          <a:xfrm flipV="1">
            <a:off x="3970433" y="1573028"/>
            <a:ext cx="601567" cy="2565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74;p24">
            <a:extLst>
              <a:ext uri="{FF2B5EF4-FFF2-40B4-BE49-F238E27FC236}">
                <a16:creationId xmlns:a16="http://schemas.microsoft.com/office/drawing/2014/main" id="{1A055804-6AFF-4450-AD58-F3D4225C2755}"/>
              </a:ext>
            </a:extLst>
          </p:cNvPr>
          <p:cNvSpPr/>
          <p:nvPr/>
        </p:nvSpPr>
        <p:spPr>
          <a:xfrm>
            <a:off x="590202" y="3170824"/>
            <a:ext cx="4643270" cy="93838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" name="Google Shape;175;p24">
            <a:extLst>
              <a:ext uri="{FF2B5EF4-FFF2-40B4-BE49-F238E27FC236}">
                <a16:creationId xmlns:a16="http://schemas.microsoft.com/office/drawing/2014/main" id="{943807DD-5245-4BE2-8267-E47690F34426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924635" y="2590824"/>
            <a:ext cx="647364" cy="593896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97754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E1ABB-7820-4173-AB7D-C29E81E1E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聊天介面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84D3DF0-BCAA-4187-B38A-26EC05BFD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9656" y="3563257"/>
            <a:ext cx="4862643" cy="1005618"/>
          </a:xfrm>
        </p:spPr>
        <p:txBody>
          <a:bodyPr/>
          <a:lstStyle/>
          <a:p>
            <a:pPr marL="133350" indent="0">
              <a:buNone/>
            </a:pPr>
            <a:r>
              <a:rPr lang="zh-TW" altLang="en-US" dirty="0"/>
              <a:t>傳送訊息給</a:t>
            </a:r>
            <a:r>
              <a:rPr lang="en-US" altLang="zh-TW" dirty="0"/>
              <a:t>server</a:t>
            </a:r>
            <a:r>
              <a:rPr lang="zh-TW" altLang="en-US" dirty="0"/>
              <a:t>端</a:t>
            </a:r>
            <a:r>
              <a:rPr lang="zh-TW" altLang="zh-TW" sz="1600" dirty="0"/>
              <a:t>，</a:t>
            </a:r>
            <a:r>
              <a:rPr lang="en-US" altLang="zh-TW" sz="1600" dirty="0"/>
              <a:t>serve</a:t>
            </a:r>
            <a:r>
              <a:rPr lang="zh-TW" altLang="en-US" sz="1600" dirty="0"/>
              <a:t>端再廣撥給全部的</a:t>
            </a:r>
            <a:r>
              <a:rPr lang="en-US" altLang="zh-TW" sz="1600" dirty="0"/>
              <a:t>client</a:t>
            </a:r>
            <a:r>
              <a:rPr lang="zh-TW" altLang="zh-TW" sz="1600" dirty="0"/>
              <a:t> ，</a:t>
            </a:r>
            <a:r>
              <a:rPr lang="en-US" altLang="zh-TW" sz="1600" dirty="0"/>
              <a:t>client</a:t>
            </a:r>
            <a:r>
              <a:rPr lang="zh-TW" altLang="en-US" sz="1600" dirty="0"/>
              <a:t>將接收到的訊息顯示再</a:t>
            </a:r>
            <a:r>
              <a:rPr lang="en-US" altLang="zh-TW" sz="1600" dirty="0" err="1"/>
              <a:t>chatbox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CD1508-2867-4967-B65B-C30A9A2A4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29" y="1017450"/>
            <a:ext cx="3389767" cy="403352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B071FE2-CBD1-4908-8C39-9DC833C12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582" y="1152475"/>
            <a:ext cx="2735618" cy="140993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E38A5D9-4E3F-42B9-8F28-92C5FBCF9EF2}"/>
              </a:ext>
            </a:extLst>
          </p:cNvPr>
          <p:cNvSpPr/>
          <p:nvPr/>
        </p:nvSpPr>
        <p:spPr>
          <a:xfrm>
            <a:off x="239130" y="4126049"/>
            <a:ext cx="3186242" cy="92492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1E36E3C-1AF5-4B1A-AC23-0BF805F20E36}"/>
              </a:ext>
            </a:extLst>
          </p:cNvPr>
          <p:cNvCxnSpPr>
            <a:cxnSpLocks/>
          </p:cNvCxnSpPr>
          <p:nvPr/>
        </p:nvCxnSpPr>
        <p:spPr>
          <a:xfrm flipV="1">
            <a:off x="3425372" y="3991024"/>
            <a:ext cx="544285" cy="577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854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1E6A42-F408-4522-A3A2-57B04FC4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翻牌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8B5DAC2-2036-45C3-BF0D-59FFB37F5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45527" y="1392191"/>
            <a:ext cx="1394142" cy="444096"/>
          </a:xfrm>
        </p:spPr>
        <p:txBody>
          <a:bodyPr>
            <a:noAutofit/>
          </a:bodyPr>
          <a:lstStyle/>
          <a:p>
            <a:pPr marL="133350" indent="0">
              <a:buNone/>
            </a:pPr>
            <a:r>
              <a:rPr lang="zh-TW" altLang="en-US" sz="1600" dirty="0"/>
              <a:t>翻兩張牌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402219-5C59-4039-B8C5-5C8EE8F80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44" y="1152475"/>
            <a:ext cx="3603764" cy="34164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FA74F7D-DDA5-4B46-8F19-AC6B1883AA70}"/>
              </a:ext>
            </a:extLst>
          </p:cNvPr>
          <p:cNvSpPr/>
          <p:nvPr/>
        </p:nvSpPr>
        <p:spPr>
          <a:xfrm>
            <a:off x="761305" y="1139222"/>
            <a:ext cx="1979861" cy="128592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2882F471-DCBF-4109-809D-8C1D255AA47D}"/>
              </a:ext>
            </a:extLst>
          </p:cNvPr>
          <p:cNvCxnSpPr>
            <a:cxnSpLocks/>
          </p:cNvCxnSpPr>
          <p:nvPr/>
        </p:nvCxnSpPr>
        <p:spPr>
          <a:xfrm flipV="1">
            <a:off x="2741166" y="1671056"/>
            <a:ext cx="2280438" cy="1734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174;p24">
            <a:extLst>
              <a:ext uri="{FF2B5EF4-FFF2-40B4-BE49-F238E27FC236}">
                <a16:creationId xmlns:a16="http://schemas.microsoft.com/office/drawing/2014/main" id="{443B922D-886D-44AD-9406-A1F2C3753015}"/>
              </a:ext>
            </a:extLst>
          </p:cNvPr>
          <p:cNvSpPr/>
          <p:nvPr/>
        </p:nvSpPr>
        <p:spPr>
          <a:xfrm>
            <a:off x="756043" y="2465274"/>
            <a:ext cx="3603764" cy="975779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" name="Google Shape;175;p24">
            <a:extLst>
              <a:ext uri="{FF2B5EF4-FFF2-40B4-BE49-F238E27FC236}">
                <a16:creationId xmlns:a16="http://schemas.microsoft.com/office/drawing/2014/main" id="{4185F09D-96E7-48A6-80FB-DDAD4791348F}"/>
              </a:ext>
            </a:extLst>
          </p:cNvPr>
          <p:cNvCxnSpPr>
            <a:cxnSpLocks/>
          </p:cNvCxnSpPr>
          <p:nvPr/>
        </p:nvCxnSpPr>
        <p:spPr>
          <a:xfrm flipV="1">
            <a:off x="4374240" y="2465274"/>
            <a:ext cx="647364" cy="593896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DE556DD-7C5F-491C-AA54-98908663FA66}"/>
              </a:ext>
            </a:extLst>
          </p:cNvPr>
          <p:cNvSpPr txBox="1"/>
          <p:nvPr/>
        </p:nvSpPr>
        <p:spPr>
          <a:xfrm>
            <a:off x="5010333" y="2272694"/>
            <a:ext cx="22061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</a:rPr>
              <a:t>比較兩張牌是否相同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E189755-C1AB-4273-AC9C-2322195F18CF}"/>
              </a:ext>
            </a:extLst>
          </p:cNvPr>
          <p:cNvSpPr/>
          <p:nvPr/>
        </p:nvSpPr>
        <p:spPr>
          <a:xfrm>
            <a:off x="752199" y="3504804"/>
            <a:ext cx="1580756" cy="1089381"/>
          </a:xfrm>
          <a:prstGeom prst="rect">
            <a:avLst/>
          </a:pr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9ACA6A58-843C-4899-A453-394138B9DDE6}"/>
              </a:ext>
            </a:extLst>
          </p:cNvPr>
          <p:cNvCxnSpPr>
            <a:stCxn id="16" idx="3"/>
          </p:cNvCxnSpPr>
          <p:nvPr/>
        </p:nvCxnSpPr>
        <p:spPr>
          <a:xfrm flipV="1">
            <a:off x="2332955" y="3932976"/>
            <a:ext cx="2612572" cy="11651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C2F0681-586A-49B5-893E-D325AC288BB3}"/>
              </a:ext>
            </a:extLst>
          </p:cNvPr>
          <p:cNvSpPr txBox="1"/>
          <p:nvPr/>
        </p:nvSpPr>
        <p:spPr>
          <a:xfrm>
            <a:off x="4945527" y="3760458"/>
            <a:ext cx="1792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Rockwell" panose="02060603020205020403" pitchFamily="18" charset="0"/>
              </a:rPr>
              <a:t>蓋牌</a:t>
            </a:r>
          </a:p>
        </p:txBody>
      </p:sp>
    </p:spTree>
    <p:extLst>
      <p:ext uri="{BB962C8B-B14F-4D97-AF65-F5344CB8AC3E}">
        <p14:creationId xmlns:p14="http://schemas.microsoft.com/office/powerpoint/2010/main" val="3444046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目錄</a:t>
            </a:r>
            <a:endParaRPr sz="3600"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特色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主要功能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系統架構圖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操作流程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程式碼介紹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參考資料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588639-A424-4E2F-9B06-9878A4EBE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遊戲結束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0076BE8-25BD-46CF-9AAB-AA006E9821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33350" indent="0">
              <a:buNone/>
            </a:pPr>
            <a:r>
              <a:rPr lang="en-US" altLang="zh-TW" sz="2400" dirty="0"/>
              <a:t>Server</a:t>
            </a:r>
            <a:r>
              <a:rPr lang="zh-TW" altLang="en-US" sz="2400" dirty="0"/>
              <a:t>端判斷遊戲結束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A12E517-4CAC-4789-9D5E-82B172FAB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291" y="2688852"/>
            <a:ext cx="2271957" cy="138534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5956D15-C31E-47C2-9C3F-30C673697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589" y="1305346"/>
            <a:ext cx="1736323" cy="278735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6657243-09AE-442C-B2BF-D8761447B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25" y="1745410"/>
            <a:ext cx="3831735" cy="120211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1C99086-CBE0-4784-94D2-1A264153A578}"/>
              </a:ext>
            </a:extLst>
          </p:cNvPr>
          <p:cNvSpPr/>
          <p:nvPr/>
        </p:nvSpPr>
        <p:spPr>
          <a:xfrm>
            <a:off x="4415590" y="1305346"/>
            <a:ext cx="1651382" cy="139367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1C4E3FD6-D98B-41B4-9164-8C1B99EC762B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6066972" y="1466929"/>
            <a:ext cx="449942" cy="5352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3F7E75-10EC-4B5B-AB26-7486671F6677}"/>
              </a:ext>
            </a:extLst>
          </p:cNvPr>
          <p:cNvSpPr txBox="1"/>
          <p:nvPr/>
        </p:nvSpPr>
        <p:spPr>
          <a:xfrm>
            <a:off x="6516914" y="1305346"/>
            <a:ext cx="1879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500" dirty="0">
                <a:solidFill>
                  <a:schemeClr val="bg1"/>
                </a:solidFill>
                <a:latin typeface="Rockwell" panose="02060603020205020403" pitchFamily="18" charset="0"/>
              </a:rPr>
              <a:t>排名次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DC48405B-2EFD-4FC4-BB4A-E994CD5E0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52" y="3896584"/>
            <a:ext cx="2143424" cy="257211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C1CA74F9-2EF1-4C77-A5F5-B7DE7AB784ED}"/>
              </a:ext>
            </a:extLst>
          </p:cNvPr>
          <p:cNvSpPr txBox="1"/>
          <p:nvPr/>
        </p:nvSpPr>
        <p:spPr>
          <a:xfrm>
            <a:off x="311700" y="3534229"/>
            <a:ext cx="34837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solidFill>
                  <a:schemeClr val="bg1"/>
                </a:solidFill>
                <a:latin typeface="Rockwell" panose="02060603020205020403" pitchFamily="18" charset="0"/>
              </a:rPr>
              <a:t>Client</a:t>
            </a:r>
            <a:r>
              <a:rPr lang="zh-TW" altLang="en-US" sz="1500" dirty="0">
                <a:solidFill>
                  <a:schemeClr val="bg1"/>
                </a:solidFill>
                <a:latin typeface="Rockwell" panose="02060603020205020403" pitchFamily="18" charset="0"/>
              </a:rPr>
              <a:t>端接收到</a:t>
            </a:r>
            <a:r>
              <a:rPr lang="en-US" altLang="zh-TW" sz="1500" dirty="0" err="1">
                <a:solidFill>
                  <a:schemeClr val="bg1"/>
                </a:solidFill>
                <a:latin typeface="Rockwell" panose="02060603020205020403" pitchFamily="18" charset="0"/>
              </a:rPr>
              <a:t>GameOver</a:t>
            </a:r>
            <a:r>
              <a:rPr lang="zh-TW" altLang="en-US" sz="1500" dirty="0">
                <a:solidFill>
                  <a:schemeClr val="bg1"/>
                </a:solidFill>
                <a:latin typeface="Rockwell" panose="02060603020205020403" pitchFamily="18" charset="0"/>
              </a:rPr>
              <a:t>訊息</a:t>
            </a:r>
            <a:endParaRPr lang="en-US" altLang="zh-TW" sz="15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BDBF6C9-9168-4631-8F86-72C0B03F68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01" y="1734827"/>
            <a:ext cx="3831736" cy="130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44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C00E4B-9C49-4263-BFE6-03FA8D158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遊戲紀錄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8086C4-3CEF-47A7-BADB-4441F376C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3502251"/>
            <a:ext cx="4260300" cy="1066623"/>
          </a:xfrm>
        </p:spPr>
        <p:txBody>
          <a:bodyPr/>
          <a:lstStyle/>
          <a:p>
            <a:pPr marL="133350" indent="0">
              <a:buNone/>
            </a:pPr>
            <a:r>
              <a:rPr lang="zh-TW" altLang="en-US" dirty="0"/>
              <a:t>將</a:t>
            </a:r>
            <a:r>
              <a:rPr lang="en-US" altLang="zh-TW" dirty="0"/>
              <a:t>serve</a:t>
            </a:r>
            <a:r>
              <a:rPr lang="zh-TW" altLang="en-US" dirty="0"/>
              <a:t>端接收到的資料記錄到</a:t>
            </a:r>
            <a:r>
              <a:rPr lang="en-US" altLang="zh-TW" dirty="0"/>
              <a:t>game_detail.txt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3DF5A4-9EEF-4AEB-B87B-D15F6FCBA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152475"/>
            <a:ext cx="3757332" cy="322599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931E947-1362-46FE-BDD9-588E08E59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49" y="1152475"/>
            <a:ext cx="1525336" cy="222048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0E7DE8A-145E-45AE-A2ED-D54A77C76BB0}"/>
              </a:ext>
            </a:extLst>
          </p:cNvPr>
          <p:cNvSpPr/>
          <p:nvPr/>
        </p:nvSpPr>
        <p:spPr>
          <a:xfrm>
            <a:off x="311699" y="2860675"/>
            <a:ext cx="3757331" cy="128315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045C76AF-3C82-4A4A-A639-D2F3184117E1}"/>
              </a:ext>
            </a:extLst>
          </p:cNvPr>
          <p:cNvCxnSpPr>
            <a:cxnSpLocks/>
          </p:cNvCxnSpPr>
          <p:nvPr/>
        </p:nvCxnSpPr>
        <p:spPr>
          <a:xfrm flipV="1">
            <a:off x="4069030" y="2725650"/>
            <a:ext cx="741117" cy="7766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270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參考資料</a:t>
            </a:r>
            <a:endParaRPr sz="3600"/>
          </a:p>
        </p:txBody>
      </p:sp>
      <p:sp>
        <p:nvSpPr>
          <p:cNvPr id="196" name="Google Shape;19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http://tw-hkt.blogspot.com/2019/05/java-gridbaglayout.html</a:t>
            </a:r>
            <a:endParaRPr lang="en-US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>
                <a:hlinkClick r:id="rId4"/>
              </a:rPr>
              <a:t>http://tw.gitbook.net/java/java_networking.html</a:t>
            </a:r>
            <a:endParaRPr lang="en-US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>
                <a:hlinkClick r:id="rId5"/>
              </a:rPr>
              <a:t>https://docs.oracle.com/en/java/javase/11/docs/api/java.desktop/javax/sound/sampled/UnsupportedAudioFileException.html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dirty="0"/>
              <a:t>特色</a:t>
            </a:r>
            <a:endParaRPr sz="3600" dirty="0"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1"/>
          </p:nvPr>
        </p:nvSpPr>
        <p:spPr>
          <a:xfrm>
            <a:off x="4886325" y="1152475"/>
            <a:ext cx="39459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400" dirty="0"/>
              <a:t>可同時支援</a:t>
            </a:r>
            <a:r>
              <a:rPr lang="en-US" altLang="zh-TW" sz="2400" dirty="0"/>
              <a:t>1</a:t>
            </a:r>
            <a:r>
              <a:rPr lang="zh-TW" sz="2400" dirty="0"/>
              <a:t>到4人連線遊玩，藉由輪流翻牌尋找相同圖案的</a:t>
            </a:r>
            <a:r>
              <a:rPr lang="zh-TW" altLang="en-US" sz="2400" dirty="0"/>
              <a:t>卡</a:t>
            </a:r>
            <a:r>
              <a:rPr lang="zh-TW" sz="2400" dirty="0"/>
              <a:t>牌，</a:t>
            </a:r>
            <a:r>
              <a:rPr lang="zh-TW" altLang="en-US" sz="2400" dirty="0"/>
              <a:t>是一款可以</a:t>
            </a:r>
            <a:r>
              <a:rPr lang="zh-TW" sz="2400" dirty="0"/>
              <a:t>訓練大家短期記憶</a:t>
            </a:r>
            <a:r>
              <a:rPr lang="zh-TW" altLang="en-US" sz="2400" dirty="0"/>
              <a:t>的小遊戲</a:t>
            </a:r>
            <a:endParaRPr sz="2400" dirty="0"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75" y="1017450"/>
            <a:ext cx="3945901" cy="4009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主要功能</a:t>
            </a:r>
            <a:endParaRPr sz="3600"/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遊戲有分四個難度</a:t>
            </a:r>
            <a:r>
              <a:rPr lang="zh-TW" sz="2400" dirty="0"/>
              <a:t>，房主能夠自由選擇</a:t>
            </a:r>
            <a:r>
              <a:rPr lang="zh-TW" altLang="en-US" sz="2400" dirty="0"/>
              <a:t>難度去控制卡牌數量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/>
              <a:t>牌面翻開時系統會判定是否有相同的圖片，如果相同則該玩家分數增加並且可繼續翻牌，不同則換下一位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/>
              <a:t>玩家可</a:t>
            </a:r>
            <a:r>
              <a:rPr lang="zh-TW" altLang="en-US" sz="2400" dirty="0"/>
              <a:t>自行</a:t>
            </a:r>
            <a:r>
              <a:rPr lang="zh-TW" sz="2400" dirty="0"/>
              <a:t>選擇遊戲音樂的撥放/暫停以及背景顏色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/>
              <a:t>聊天室能讓玩家在遊戲中交流</a:t>
            </a:r>
            <a:endParaRPr lang="en-US" altLang="zh-TW"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altLang="en-US" sz="2400" dirty="0"/>
              <a:t>有額外以文字檔紀錄遊戲過程及結果</a:t>
            </a:r>
            <a:endParaRPr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系統架構圖</a:t>
            </a:r>
            <a:endParaRPr sz="360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87DB776-6ABA-4A42-B1F6-E42012368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959" y="1107319"/>
            <a:ext cx="4714081" cy="35609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操作流程</a:t>
            </a:r>
            <a:endParaRPr sz="3600"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311700" y="3139675"/>
            <a:ext cx="8520600" cy="1429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400">
                <a:latin typeface="Arial"/>
                <a:ea typeface="Arial"/>
                <a:cs typeface="Arial"/>
                <a:sym typeface="Arial"/>
              </a:rPr>
              <a:t>編譯程式並開啟server端等待玩家連線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4"/>
            <a:ext cx="6711950" cy="19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600"/>
              <a:t>操作流程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5601625" y="1152475"/>
            <a:ext cx="32307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600" dirty="0">
                <a:latin typeface="Arial"/>
                <a:ea typeface="Arial"/>
                <a:cs typeface="Arial"/>
                <a:sym typeface="Arial"/>
              </a:rPr>
              <a:t>client端輸入遊戲名/IP/Port與server端連線</a:t>
            </a:r>
            <a:r>
              <a:rPr lang="zh-TW" sz="1600" dirty="0"/>
              <a:t>，第一位連線的人是房主，有控制遊戲難度即決定遊戲開始的權利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1981450" cy="14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3150" y="1152475"/>
            <a:ext cx="3308475" cy="336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311700" y="192874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600" dirty="0"/>
              <a:t>操作流程</a:t>
            </a:r>
            <a:endParaRPr dirty="0"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1"/>
          </p:nvPr>
        </p:nvSpPr>
        <p:spPr>
          <a:xfrm>
            <a:off x="4842633" y="818974"/>
            <a:ext cx="4095900" cy="1439628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600" dirty="0">
                <a:latin typeface="Arial"/>
                <a:ea typeface="Arial"/>
                <a:cs typeface="Arial"/>
                <a:sym typeface="Arial"/>
              </a:rPr>
              <a:t>遊戲開始後各玩家輪流翻牌</a:t>
            </a:r>
            <a:r>
              <a:rPr lang="zh-TW" sz="1600" dirty="0"/>
              <a:t>，翻到相同牌則+10分並能夠繼續翻牌，</a:t>
            </a:r>
            <a:r>
              <a:rPr lang="zh-TW" altLang="en-US" sz="1600" dirty="0"/>
              <a:t>分數會依連續答對而增加</a:t>
            </a:r>
            <a:r>
              <a:rPr lang="zh-TW" sz="1600" dirty="0"/>
              <a:t>不同則下一位玩家翻牌，</a:t>
            </a:r>
            <a:r>
              <a:rPr lang="zh-TW" dirty="0"/>
              <a:t>全部牌面被翻開則遊戲結束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89442"/>
            <a:ext cx="4177375" cy="3759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475" y="2195920"/>
            <a:ext cx="3565919" cy="281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3FB937-EB39-4DC3-87BF-8A4657498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遊戲紀錄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D544A57-3F44-4A4E-B026-1816E0772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778575"/>
            <a:ext cx="3742662" cy="2157795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zh-TW" altLang="en-US" sz="1600" dirty="0"/>
              <a:t>遊戲結束後可開啟</a:t>
            </a:r>
            <a:r>
              <a:rPr lang="en-US" altLang="zh-TW" sz="1600" dirty="0"/>
              <a:t>game_detail.txt</a:t>
            </a:r>
            <a:r>
              <a:rPr lang="zh-TW" altLang="en-US" sz="1600" dirty="0"/>
              <a:t>及</a:t>
            </a:r>
            <a:r>
              <a:rPr lang="en-US" altLang="zh-TW" sz="1600" dirty="0"/>
              <a:t>game_result.txt</a:t>
            </a:r>
            <a:r>
              <a:rPr lang="zh-TW" altLang="en-US" sz="1600" dirty="0"/>
              <a:t>來查看遊戲過程及結果資料</a:t>
            </a:r>
            <a:endParaRPr lang="en-US" altLang="zh-TW" sz="1600" dirty="0"/>
          </a:p>
          <a:p>
            <a:pPr marL="133350" indent="0">
              <a:buNone/>
            </a:pPr>
            <a:endParaRPr lang="zh-TW" altLang="en-US" sz="1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48AA92-4DA9-4A8E-9FFE-433230DB5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943269"/>
            <a:ext cx="3558551" cy="372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66963"/>
      </p:ext>
    </p:extLst>
  </p:cSld>
  <p:clrMapOvr>
    <a:masterClrMapping/>
  </p:clrMapOvr>
</p:sld>
</file>

<file path=ppt/theme/theme1.xml><?xml version="1.0" encoding="utf-8"?>
<a:theme xmlns:a="http://schemas.openxmlformats.org/drawingml/2006/main" name="圖庫">
  <a:themeElements>
    <a:clrScheme name="圖庫">
      <a:dk1>
        <a:srgbClr val="000000"/>
      </a:dk1>
      <a:lt1>
        <a:srgbClr val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508</Words>
  <Application>Microsoft Office PowerPoint</Application>
  <PresentationFormat>如螢幕大小 (16:9)</PresentationFormat>
  <Paragraphs>62</Paragraphs>
  <Slides>22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5" baseType="lpstr">
      <vt:lpstr>Arial</vt:lpstr>
      <vt:lpstr>Rockwell</vt:lpstr>
      <vt:lpstr>圖庫</vt:lpstr>
      <vt:lpstr>神經衰弱   </vt:lpstr>
      <vt:lpstr>目錄</vt:lpstr>
      <vt:lpstr>特色</vt:lpstr>
      <vt:lpstr>主要功能</vt:lpstr>
      <vt:lpstr>系統架構圖</vt:lpstr>
      <vt:lpstr>操作流程</vt:lpstr>
      <vt:lpstr>操作流程</vt:lpstr>
      <vt:lpstr>操作流程</vt:lpstr>
      <vt:lpstr>遊戲紀錄</vt:lpstr>
      <vt:lpstr>Server端建立</vt:lpstr>
      <vt:lpstr>程式碼介紹</vt:lpstr>
      <vt:lpstr>Client端</vt:lpstr>
      <vt:lpstr>連接server端</vt:lpstr>
      <vt:lpstr>遊戲區域</vt:lpstr>
      <vt:lpstr>背景設置</vt:lpstr>
      <vt:lpstr>遊戲控制</vt:lpstr>
      <vt:lpstr>玩家狀態</vt:lpstr>
      <vt:lpstr>聊天介面</vt:lpstr>
      <vt:lpstr>翻牌</vt:lpstr>
      <vt:lpstr>遊戲結束</vt:lpstr>
      <vt:lpstr>遊戲紀錄</vt:lpstr>
      <vt:lpstr>參考資料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神經衰弱</dc:title>
  <cp:lastModifiedBy>aul P</cp:lastModifiedBy>
  <cp:revision>23</cp:revision>
  <dcterms:modified xsi:type="dcterms:W3CDTF">2021-06-22T11:49:08Z</dcterms:modified>
</cp:coreProperties>
</file>